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88" autoAdjust="0"/>
    <p:restoredTop sz="94660"/>
  </p:normalViewPr>
  <p:slideViewPr>
    <p:cSldViewPr>
      <p:cViewPr varScale="1">
        <p:scale>
          <a:sx n="75" d="100"/>
          <a:sy n="75" d="100"/>
        </p:scale>
        <p:origin x="7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CF8AC-E24A-4922-9826-EB37C2AC437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FF913BF-69FE-49E2-AA4D-3EC7E6F2D844}">
      <dgm:prSet phldrT="[Tes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t-IT" sz="1800" b="1" u="sng" dirty="0"/>
            <a:t>Tipologia di trattrice:</a:t>
          </a:r>
        </a:p>
        <a:p>
          <a:r>
            <a:rPr lang="it-IT" sz="1800" dirty="0"/>
            <a:t>- Convenzionale</a:t>
          </a:r>
        </a:p>
        <a:p>
          <a:r>
            <a:rPr lang="it-IT" sz="1800" dirty="0"/>
            <a:t>- Specializzata</a:t>
          </a:r>
        </a:p>
        <a:p>
          <a:r>
            <a:rPr lang="it-IT" sz="1800" dirty="0"/>
            <a:t>- </a:t>
          </a:r>
          <a:r>
            <a:rPr lang="it-IT" sz="1800" dirty="0" err="1"/>
            <a:t>Isodiametrica</a:t>
          </a:r>
          <a:endParaRPr lang="it-IT" sz="1800" dirty="0"/>
        </a:p>
        <a:p>
          <a:r>
            <a:rPr lang="it-IT" sz="1800" dirty="0"/>
            <a:t>- Cingolata</a:t>
          </a:r>
        </a:p>
      </dgm:t>
    </dgm:pt>
    <dgm:pt modelId="{5077DB80-E7CB-4ED3-A7A1-89B3DA604B37}" type="parTrans" cxnId="{73EEA946-8EE3-4A2F-AAFE-8D1F02F90673}">
      <dgm:prSet/>
      <dgm:spPr/>
      <dgm:t>
        <a:bodyPr/>
        <a:lstStyle/>
        <a:p>
          <a:endParaRPr lang="it-IT"/>
        </a:p>
      </dgm:t>
    </dgm:pt>
    <dgm:pt modelId="{B8B21F58-2E90-4485-951A-B3D9ACA3E89B}" type="sibTrans" cxnId="{73EEA946-8EE3-4A2F-AAFE-8D1F02F90673}">
      <dgm:prSet/>
      <dgm:spPr/>
      <dgm:t>
        <a:bodyPr/>
        <a:lstStyle/>
        <a:p>
          <a:endParaRPr lang="it-IT"/>
        </a:p>
      </dgm:t>
    </dgm:pt>
    <dgm:pt modelId="{5256A0FB-9C15-40B3-90F1-25ABE1AECE4D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it-IT" sz="1800" b="1" u="sng" dirty="0"/>
            <a:t>Tipo di protezione:</a:t>
          </a:r>
        </a:p>
        <a:p>
          <a:r>
            <a:rPr lang="it-IT" sz="1800" dirty="0"/>
            <a:t>- Arco/telaio</a:t>
          </a:r>
        </a:p>
        <a:p>
          <a:r>
            <a:rPr lang="it-IT" sz="1800" dirty="0"/>
            <a:t>- Cabina</a:t>
          </a:r>
        </a:p>
      </dgm:t>
    </dgm:pt>
    <dgm:pt modelId="{860583A9-A6CE-4376-ADB9-B0792EC9ACC0}" type="parTrans" cxnId="{5ADF6821-8435-4549-AEBB-2D74B50A9FCE}">
      <dgm:prSet/>
      <dgm:spPr/>
      <dgm:t>
        <a:bodyPr/>
        <a:lstStyle/>
        <a:p>
          <a:endParaRPr lang="it-IT"/>
        </a:p>
      </dgm:t>
    </dgm:pt>
    <dgm:pt modelId="{63B4E437-825F-45E1-8ABC-E442B0A7081C}" type="sibTrans" cxnId="{5ADF6821-8435-4549-AEBB-2D74B50A9FCE}">
      <dgm:prSet/>
      <dgm:spPr/>
      <dgm:t>
        <a:bodyPr/>
        <a:lstStyle/>
        <a:p>
          <a:endParaRPr lang="it-IT"/>
        </a:p>
      </dgm:t>
    </dgm:pt>
    <dgm:pt modelId="{E9343577-C369-4759-B3E2-3DB7C4DA9607}">
      <dgm:prSet custT="1"/>
      <dgm:spPr/>
      <dgm:t>
        <a:bodyPr/>
        <a:lstStyle/>
        <a:p>
          <a:r>
            <a:rPr lang="it-IT" sz="1800" b="1" u="sng" dirty="0"/>
            <a:t>Tipo di trasmissione:</a:t>
          </a:r>
        </a:p>
        <a:p>
          <a:r>
            <a:rPr lang="it-IT" sz="1800" dirty="0"/>
            <a:t>- Meccanica</a:t>
          </a:r>
        </a:p>
        <a:p>
          <a:r>
            <a:rPr lang="it-IT" sz="1800" dirty="0"/>
            <a:t>- </a:t>
          </a:r>
          <a:r>
            <a:rPr lang="it-IT" sz="1800" dirty="0" err="1"/>
            <a:t>Powershift</a:t>
          </a:r>
          <a:endParaRPr lang="it-IT" sz="1800" dirty="0"/>
        </a:p>
        <a:p>
          <a:r>
            <a:rPr lang="it-IT" sz="1800" dirty="0"/>
            <a:t> -Variazione continua (CVT)</a:t>
          </a:r>
        </a:p>
      </dgm:t>
    </dgm:pt>
    <dgm:pt modelId="{CECFAD5D-8A74-4B71-B9F6-D746E3C1A41A}" type="sibTrans" cxnId="{1659908C-5FC3-43CC-9771-7309D04A8BE3}">
      <dgm:prSet/>
      <dgm:spPr/>
      <dgm:t>
        <a:bodyPr/>
        <a:lstStyle/>
        <a:p>
          <a:endParaRPr lang="it-IT"/>
        </a:p>
      </dgm:t>
    </dgm:pt>
    <dgm:pt modelId="{A342469D-67EA-4179-8794-D7DE62FDA2F1}" type="parTrans" cxnId="{1659908C-5FC3-43CC-9771-7309D04A8BE3}">
      <dgm:prSet/>
      <dgm:spPr/>
      <dgm:t>
        <a:bodyPr/>
        <a:lstStyle/>
        <a:p>
          <a:endParaRPr lang="it-IT"/>
        </a:p>
      </dgm:t>
    </dgm:pt>
    <dgm:pt modelId="{8FF71606-1D63-4F17-96CC-A239B89AAD1D}" type="pres">
      <dgm:prSet presAssocID="{FD7CF8AC-E24A-4922-9826-EB37C2AC43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54F22FA-D2D1-4DB3-975B-8BF16D2EB33C}" type="pres">
      <dgm:prSet presAssocID="{FD7CF8AC-E24A-4922-9826-EB37C2AC437A}" presName="dummyMaxCanvas" presStyleCnt="0">
        <dgm:presLayoutVars/>
      </dgm:prSet>
      <dgm:spPr/>
    </dgm:pt>
    <dgm:pt modelId="{3AA5B7F4-5FC0-4728-B464-39D37A613668}" type="pres">
      <dgm:prSet presAssocID="{FD7CF8AC-E24A-4922-9826-EB37C2AC437A}" presName="ThreeNodes_1" presStyleLbl="node1" presStyleIdx="0" presStyleCnt="3" custScaleY="140201" custLinFactNeighborX="1079" custLinFactNeighborY="1113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CE27B4C-4C72-4265-81A3-A80B3ABC8F58}" type="pres">
      <dgm:prSet presAssocID="{FD7CF8AC-E24A-4922-9826-EB37C2AC437A}" presName="ThreeNodes_2" presStyleLbl="node1" presStyleIdx="1" presStyleCnt="3" custScaleY="78521" custLinFactNeighborX="890" custLinFactNeighborY="88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E26595-D004-4984-916C-A92460CE91D8}" type="pres">
      <dgm:prSet presAssocID="{FD7CF8AC-E24A-4922-9826-EB37C2AC437A}" presName="ThreeNodes_3" presStyleLbl="node1" presStyleIdx="2" presStyleCnt="3" custLinFactNeighborX="-378" custLinFactNeighborY="-977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927F8A-C8D8-4407-921C-D463D17C4DC9}" type="pres">
      <dgm:prSet presAssocID="{FD7CF8AC-E24A-4922-9826-EB37C2AC437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41266A-D1E5-406B-BDCB-67D4F405550B}" type="pres">
      <dgm:prSet presAssocID="{FD7CF8AC-E24A-4922-9826-EB37C2AC437A}" presName="ThreeConn_2-3" presStyleLbl="fgAccFollowNode1" presStyleIdx="1" presStyleCnt="2" custLinFactNeighborX="2157" custLinFactNeighborY="-4190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D0D823-771B-4D06-A170-8B2D112D0739}" type="pres">
      <dgm:prSet presAssocID="{FD7CF8AC-E24A-4922-9826-EB37C2AC437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632756-0004-4038-BA3B-7DE6B45794D2}" type="pres">
      <dgm:prSet presAssocID="{FD7CF8AC-E24A-4922-9826-EB37C2AC437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4FB6B6B-6005-4B9A-A779-363D75F72280}" type="pres">
      <dgm:prSet presAssocID="{FD7CF8AC-E24A-4922-9826-EB37C2AC437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5A2B5A5-A7D9-46FB-9673-5B4C74B9DD0C}" type="presOf" srcId="{B8B21F58-2E90-4485-951A-B3D9ACA3E89B}" destId="{69927F8A-C8D8-4407-921C-D463D17C4DC9}" srcOrd="0" destOrd="0" presId="urn:microsoft.com/office/officeart/2005/8/layout/vProcess5"/>
    <dgm:cxn modelId="{12154F7D-254C-4C3A-9529-99B34078390E}" type="presOf" srcId="{5256A0FB-9C15-40B3-90F1-25ABE1AECE4D}" destId="{66632756-0004-4038-BA3B-7DE6B45794D2}" srcOrd="1" destOrd="0" presId="urn:microsoft.com/office/officeart/2005/8/layout/vProcess5"/>
    <dgm:cxn modelId="{7B7F92B5-14EB-46FF-A873-ABE7F9E1F299}" type="presOf" srcId="{63B4E437-825F-45E1-8ABC-E442B0A7081C}" destId="{2D41266A-D1E5-406B-BDCB-67D4F405550B}" srcOrd="0" destOrd="0" presId="urn:microsoft.com/office/officeart/2005/8/layout/vProcess5"/>
    <dgm:cxn modelId="{5AB8918B-2AF8-445A-863A-481390BA4EC9}" type="presOf" srcId="{CFF913BF-69FE-49E2-AA4D-3EC7E6F2D844}" destId="{C8D0D823-771B-4D06-A170-8B2D112D0739}" srcOrd="1" destOrd="0" presId="urn:microsoft.com/office/officeart/2005/8/layout/vProcess5"/>
    <dgm:cxn modelId="{B2786DB1-2442-418F-8DA8-4C26CF47E9BA}" type="presOf" srcId="{E9343577-C369-4759-B3E2-3DB7C4DA9607}" destId="{44FB6B6B-6005-4B9A-A779-363D75F72280}" srcOrd="1" destOrd="0" presId="urn:microsoft.com/office/officeart/2005/8/layout/vProcess5"/>
    <dgm:cxn modelId="{5ADF6821-8435-4549-AEBB-2D74B50A9FCE}" srcId="{FD7CF8AC-E24A-4922-9826-EB37C2AC437A}" destId="{5256A0FB-9C15-40B3-90F1-25ABE1AECE4D}" srcOrd="1" destOrd="0" parTransId="{860583A9-A6CE-4376-ADB9-B0792EC9ACC0}" sibTransId="{63B4E437-825F-45E1-8ABC-E442B0A7081C}"/>
    <dgm:cxn modelId="{FAF4523B-4C0B-4CDD-B8A9-62C1FB421377}" type="presOf" srcId="{CFF913BF-69FE-49E2-AA4D-3EC7E6F2D844}" destId="{3AA5B7F4-5FC0-4728-B464-39D37A613668}" srcOrd="0" destOrd="0" presId="urn:microsoft.com/office/officeart/2005/8/layout/vProcess5"/>
    <dgm:cxn modelId="{73EEA946-8EE3-4A2F-AAFE-8D1F02F90673}" srcId="{FD7CF8AC-E24A-4922-9826-EB37C2AC437A}" destId="{CFF913BF-69FE-49E2-AA4D-3EC7E6F2D844}" srcOrd="0" destOrd="0" parTransId="{5077DB80-E7CB-4ED3-A7A1-89B3DA604B37}" sibTransId="{B8B21F58-2E90-4485-951A-B3D9ACA3E89B}"/>
    <dgm:cxn modelId="{E2B99E4D-E232-48EC-B47A-53D3DDFE09DF}" type="presOf" srcId="{5256A0FB-9C15-40B3-90F1-25ABE1AECE4D}" destId="{FCE27B4C-4C72-4265-81A3-A80B3ABC8F58}" srcOrd="0" destOrd="0" presId="urn:microsoft.com/office/officeart/2005/8/layout/vProcess5"/>
    <dgm:cxn modelId="{EECDE426-CDB2-4F77-A98C-84DEFC45478B}" type="presOf" srcId="{E9343577-C369-4759-B3E2-3DB7C4DA9607}" destId="{09E26595-D004-4984-916C-A92460CE91D8}" srcOrd="0" destOrd="0" presId="urn:microsoft.com/office/officeart/2005/8/layout/vProcess5"/>
    <dgm:cxn modelId="{E183195A-EC4E-4580-B46C-CEEC03A8C241}" type="presOf" srcId="{FD7CF8AC-E24A-4922-9826-EB37C2AC437A}" destId="{8FF71606-1D63-4F17-96CC-A239B89AAD1D}" srcOrd="0" destOrd="0" presId="urn:microsoft.com/office/officeart/2005/8/layout/vProcess5"/>
    <dgm:cxn modelId="{1659908C-5FC3-43CC-9771-7309D04A8BE3}" srcId="{FD7CF8AC-E24A-4922-9826-EB37C2AC437A}" destId="{E9343577-C369-4759-B3E2-3DB7C4DA9607}" srcOrd="2" destOrd="0" parTransId="{A342469D-67EA-4179-8794-D7DE62FDA2F1}" sibTransId="{CECFAD5D-8A74-4B71-B9F6-D746E3C1A41A}"/>
    <dgm:cxn modelId="{A9A9DAB1-D9E4-472A-9BF0-8BE4404417D5}" type="presParOf" srcId="{8FF71606-1D63-4F17-96CC-A239B89AAD1D}" destId="{554F22FA-D2D1-4DB3-975B-8BF16D2EB33C}" srcOrd="0" destOrd="0" presId="urn:microsoft.com/office/officeart/2005/8/layout/vProcess5"/>
    <dgm:cxn modelId="{9FDC8365-3CB6-4C0D-8659-A4D467E15CB3}" type="presParOf" srcId="{8FF71606-1D63-4F17-96CC-A239B89AAD1D}" destId="{3AA5B7F4-5FC0-4728-B464-39D37A613668}" srcOrd="1" destOrd="0" presId="urn:microsoft.com/office/officeart/2005/8/layout/vProcess5"/>
    <dgm:cxn modelId="{B5CA195E-CBC8-4289-B582-7EFB5BA58F2F}" type="presParOf" srcId="{8FF71606-1D63-4F17-96CC-A239B89AAD1D}" destId="{FCE27B4C-4C72-4265-81A3-A80B3ABC8F58}" srcOrd="2" destOrd="0" presId="urn:microsoft.com/office/officeart/2005/8/layout/vProcess5"/>
    <dgm:cxn modelId="{90E00409-B25A-4CD1-B412-92814701FBDF}" type="presParOf" srcId="{8FF71606-1D63-4F17-96CC-A239B89AAD1D}" destId="{09E26595-D004-4984-916C-A92460CE91D8}" srcOrd="3" destOrd="0" presId="urn:microsoft.com/office/officeart/2005/8/layout/vProcess5"/>
    <dgm:cxn modelId="{2DE51EF8-0987-4A67-B0B9-1185456D080F}" type="presParOf" srcId="{8FF71606-1D63-4F17-96CC-A239B89AAD1D}" destId="{69927F8A-C8D8-4407-921C-D463D17C4DC9}" srcOrd="4" destOrd="0" presId="urn:microsoft.com/office/officeart/2005/8/layout/vProcess5"/>
    <dgm:cxn modelId="{D1833869-CD47-4ADA-B5E9-7FBCCDFBC713}" type="presParOf" srcId="{8FF71606-1D63-4F17-96CC-A239B89AAD1D}" destId="{2D41266A-D1E5-406B-BDCB-67D4F405550B}" srcOrd="5" destOrd="0" presId="urn:microsoft.com/office/officeart/2005/8/layout/vProcess5"/>
    <dgm:cxn modelId="{93FA7553-333E-4D1D-9F66-4721BB12FD87}" type="presParOf" srcId="{8FF71606-1D63-4F17-96CC-A239B89AAD1D}" destId="{C8D0D823-771B-4D06-A170-8B2D112D0739}" srcOrd="6" destOrd="0" presId="urn:microsoft.com/office/officeart/2005/8/layout/vProcess5"/>
    <dgm:cxn modelId="{BC1CC9AF-10C6-4B96-BFEB-2A89889D34CE}" type="presParOf" srcId="{8FF71606-1D63-4F17-96CC-A239B89AAD1D}" destId="{66632756-0004-4038-BA3B-7DE6B45794D2}" srcOrd="7" destOrd="0" presId="urn:microsoft.com/office/officeart/2005/8/layout/vProcess5"/>
    <dgm:cxn modelId="{A7552A85-7BF7-4D29-8910-E0526B28B6BE}" type="presParOf" srcId="{8FF71606-1D63-4F17-96CC-A239B89AAD1D}" destId="{44FB6B6B-6005-4B9A-A779-363D75F7228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884CA-0506-4B2A-80DE-9786C7F6EDD7}" type="datetimeFigureOut">
              <a:rPr lang="it-IT" smtClean="0"/>
              <a:t>28/09/2016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D3A33-BA15-41E0-B20C-5A135B6C5C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576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323528" y="5978024"/>
            <a:ext cx="4176464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Rete Rurale Nazionale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Autorità di gestione: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Ministero delle politiche agricole alimentari e forestali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Via XX Settembre, 20 – Roma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reterurale@politicheagricole.it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www.reterurale.it  - @reterurale </a:t>
            </a:r>
            <a:r>
              <a:rPr lang="it-IT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www.facebook.com/reterurale</a:t>
            </a:r>
          </a:p>
          <a:p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124744"/>
            <a:ext cx="2057400" cy="500141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24744"/>
            <a:ext cx="6019800" cy="5001419"/>
          </a:xfrm>
        </p:spPr>
        <p:txBody>
          <a:bodyPr vert="eaVert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323528" y="5978024"/>
            <a:ext cx="4176464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Rete Rurale Nazionale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Autorità di gestione: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Ministero delle politiche agricole alimentari e forestali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Via XX Settembre, 20 – Roma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reterurale@politicheagricole.it</a:t>
            </a:r>
          </a:p>
          <a:p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www.reterurale.it  - @reterurale </a:t>
            </a:r>
            <a:r>
              <a:rPr lang="it-IT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it-IT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www.facebook.com/reterurale</a:t>
            </a:r>
          </a:p>
          <a:p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3993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93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56793"/>
            <a:ext cx="4040188" cy="61808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204863"/>
            <a:ext cx="4040188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204863"/>
            <a:ext cx="4041775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8229600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19976-9A2C-4A20-8236-631D3954C9CF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Immagine 6" descr="logoIsmeaTrasparente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63688" y="234135"/>
            <a:ext cx="648072" cy="5164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.tarricone@ismea.it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312368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prstClr val="black"/>
                </a:solidFill>
              </a:rPr>
              <a:t>I costi semplificati nei Programmi di sviluppo rurale 2014-2020</a:t>
            </a:r>
            <a:r>
              <a:rPr lang="it-IT" dirty="0">
                <a:solidFill>
                  <a:prstClr val="black"/>
                </a:solidFill>
              </a:rPr>
              <a:t/>
            </a:r>
            <a:br>
              <a:rPr lang="it-IT" dirty="0">
                <a:solidFill>
                  <a:prstClr val="black"/>
                </a:solidFill>
              </a:rPr>
            </a:br>
            <a:r>
              <a:rPr lang="it-IT" dirty="0">
                <a:solidFill>
                  <a:prstClr val="black"/>
                </a:solidFill>
              </a:rPr>
              <a:t/>
            </a:r>
            <a:br>
              <a:rPr lang="it-IT" dirty="0">
                <a:solidFill>
                  <a:prstClr val="black"/>
                </a:solidFill>
              </a:rPr>
            </a:br>
            <a:r>
              <a:rPr lang="it-IT" dirty="0">
                <a:solidFill>
                  <a:prstClr val="black"/>
                </a:solidFill>
              </a:rPr>
              <a:t>Proposta di metodologia per le macchine agricole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/>
          <a:lstStyle/>
          <a:p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Firenze, 29 settembre 2016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3529" y="620688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Indagine sulla </a:t>
            </a:r>
            <a:r>
              <a:rPr lang="it-IT" dirty="0" err="1">
                <a:solidFill>
                  <a:prstClr val="black"/>
                </a:solidFill>
              </a:rPr>
              <a:t>scontistica</a:t>
            </a:r>
            <a:r>
              <a:rPr lang="it-IT" dirty="0">
                <a:solidFill>
                  <a:prstClr val="black"/>
                </a:solidFill>
              </a:rPr>
              <a:t>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342900" lvl="1" indent="-342900" algn="just">
              <a:buFont typeface="Arial" pitchFamily="34" charset="0"/>
              <a:buChar char="•"/>
            </a:pPr>
            <a:endParaRPr lang="it-IT" sz="30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3000" dirty="0">
                <a:solidFill>
                  <a:prstClr val="black"/>
                </a:solidFill>
              </a:rPr>
              <a:t>Articolata in tre attività distinte: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Interviste con testimoni privilegiati (interviste con agricoltori, tecnici, rivenditori, responsabili PSR, ecc.)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Indagine presso i rivenditori sugli sconti ordinariamente applicati ai clienti (per zona geografica e marche/modelli rappresentativi)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Validazione dei risultati ottenuti da parte di un </a:t>
            </a:r>
            <a:r>
              <a:rPr lang="it-IT" sz="2600" i="1" dirty="0">
                <a:solidFill>
                  <a:prstClr val="black"/>
                </a:solidFill>
              </a:rPr>
              <a:t>focus </a:t>
            </a:r>
            <a:r>
              <a:rPr lang="it-IT" sz="2600" i="1" dirty="0" err="1">
                <a:solidFill>
                  <a:prstClr val="black"/>
                </a:solidFill>
              </a:rPr>
              <a:t>group</a:t>
            </a:r>
            <a:r>
              <a:rPr lang="it-IT" sz="2600" i="1" dirty="0">
                <a:solidFill>
                  <a:prstClr val="black"/>
                </a:solidFill>
              </a:rPr>
              <a:t> </a:t>
            </a:r>
            <a:r>
              <a:rPr lang="it-IT" sz="2600" dirty="0">
                <a:solidFill>
                  <a:prstClr val="black"/>
                </a:solidFill>
              </a:rPr>
              <a:t>cui parteciperanno le rappresentanze di agricoltori, rivenditori, Regioni, ecc.</a:t>
            </a:r>
            <a:endParaRPr lang="it-IT" sz="2600" i="1" dirty="0">
              <a:solidFill>
                <a:prstClr val="black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312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Indagine sulla </a:t>
            </a:r>
            <a:r>
              <a:rPr lang="it-IT" dirty="0" err="1">
                <a:solidFill>
                  <a:prstClr val="black"/>
                </a:solidFill>
              </a:rPr>
              <a:t>scontistica</a:t>
            </a:r>
            <a:r>
              <a:rPr lang="it-IT" dirty="0">
                <a:solidFill>
                  <a:prstClr val="black"/>
                </a:solidFill>
              </a:rPr>
              <a:t>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pPr marL="342900" lvl="1" indent="-342900" algn="just">
              <a:buFont typeface="Arial" pitchFamily="34" charset="0"/>
              <a:buChar char="•"/>
            </a:pPr>
            <a:endParaRPr lang="it-IT" sz="8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3000" dirty="0">
                <a:solidFill>
                  <a:prstClr val="black"/>
                </a:solidFill>
              </a:rPr>
              <a:t>Costruzione del campione da rilevare (trattori):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Ottenuti (fonte MIT) i dati delle immatricolazioni di trattrici e mietitrebbie per il 2015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Individuate le 5 marche di trattori e le 5 marche di mietitrebbie maggiormente rappresentative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Per ciascuna marca, individuati i modelli più diffusi – complessivamente 60 modelli di trattori e 34 modelli di mietitrebbie</a:t>
            </a:r>
          </a:p>
          <a:p>
            <a:pPr marL="914400" lvl="2" indent="-514350" algn="just">
              <a:buFont typeface="+mj-lt"/>
              <a:buAutoNum type="arabicPeriod"/>
            </a:pPr>
            <a:r>
              <a:rPr lang="it-IT" sz="2600" dirty="0">
                <a:solidFill>
                  <a:prstClr val="black"/>
                </a:solidFill>
              </a:rPr>
              <a:t>Per ogni marca (almeno) tre rilevazioni - una al Nord, una al Centro, una al Sud. Non nella stessa regione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732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720080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Tabella UCS definitiva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Risultato </a:t>
            </a:r>
            <a:r>
              <a:rPr lang="it-IT" u="sng" dirty="0">
                <a:solidFill>
                  <a:prstClr val="black"/>
                </a:solidFill>
              </a:rPr>
              <a:t>finale</a:t>
            </a:r>
            <a:r>
              <a:rPr lang="it-IT" dirty="0">
                <a:solidFill>
                  <a:prstClr val="black"/>
                </a:solidFill>
              </a:rPr>
              <a:t>: ciascun costo unitario deriva dal valore derivante dai prezzi di listino X il tasso di sconto </a:t>
            </a:r>
            <a:r>
              <a:rPr lang="it-IT" u="sng" dirty="0">
                <a:solidFill>
                  <a:prstClr val="black"/>
                </a:solidFill>
              </a:rPr>
              <a:t>ordinariamente</a:t>
            </a:r>
            <a:r>
              <a:rPr lang="it-IT" dirty="0">
                <a:solidFill>
                  <a:prstClr val="black"/>
                </a:solidFill>
              </a:rPr>
              <a:t> applicato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5220072" y="4113076"/>
            <a:ext cx="432048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/>
          <p:cNvSpPr/>
          <p:nvPr/>
        </p:nvSpPr>
        <p:spPr>
          <a:xfrm>
            <a:off x="7452320" y="3356992"/>
            <a:ext cx="1532856" cy="201622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Risultato analisi dei dati X sconto ordinario</a:t>
            </a:r>
          </a:p>
        </p:txBody>
      </p:sp>
      <p:cxnSp>
        <p:nvCxnSpPr>
          <p:cNvPr id="9" name="Connettore 2 8"/>
          <p:cNvCxnSpPr/>
          <p:nvPr/>
        </p:nvCxnSpPr>
        <p:spPr>
          <a:xfrm>
            <a:off x="5652120" y="4221088"/>
            <a:ext cx="180020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12</a:t>
            </a:fld>
            <a:endParaRPr lang="it-IT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549893"/>
              </p:ext>
            </p:extLst>
          </p:nvPr>
        </p:nvGraphicFramePr>
        <p:xfrm>
          <a:off x="2411760" y="2636908"/>
          <a:ext cx="4536504" cy="3384382"/>
        </p:xfrm>
        <a:graphic>
          <a:graphicData uri="http://schemas.openxmlformats.org/drawingml/2006/table">
            <a:tbl>
              <a:tblPr/>
              <a:tblGrid>
                <a:gridCol w="1459194">
                  <a:extLst>
                    <a:ext uri="{9D8B030D-6E8A-4147-A177-3AD203B41FA5}">
                      <a16:colId xmlns:a16="http://schemas.microsoft.com/office/drawing/2014/main" xmlns="" val="4126968488"/>
                    </a:ext>
                  </a:extLst>
                </a:gridCol>
                <a:gridCol w="1025770">
                  <a:extLst>
                    <a:ext uri="{9D8B030D-6E8A-4147-A177-3AD203B41FA5}">
                      <a16:colId xmlns:a16="http://schemas.microsoft.com/office/drawing/2014/main" xmlns="" val="1508676094"/>
                    </a:ext>
                  </a:extLst>
                </a:gridCol>
                <a:gridCol w="1025770">
                  <a:extLst>
                    <a:ext uri="{9D8B030D-6E8A-4147-A177-3AD203B41FA5}">
                      <a16:colId xmlns:a16="http://schemas.microsoft.com/office/drawing/2014/main" xmlns="" val="2504869959"/>
                    </a:ext>
                  </a:extLst>
                </a:gridCol>
                <a:gridCol w="1025770">
                  <a:extLst>
                    <a:ext uri="{9D8B030D-6E8A-4147-A177-3AD203B41FA5}">
                      <a16:colId xmlns:a16="http://schemas.microsoft.com/office/drawing/2014/main" xmlns="" val="2222948137"/>
                    </a:ext>
                  </a:extLst>
                </a:gridCol>
              </a:tblGrid>
              <a:tr h="55533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Descrizione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 di potenza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Costo unitario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Unità di misura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4598755"/>
                  </a:ext>
                </a:extLst>
              </a:tr>
              <a:tr h="282905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Trattori convenzionali cabinati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9990433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50-60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5780877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60,01-70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3000770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70,01-80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8177365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80,01-90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6904161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90,01-100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115242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100,01-150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7823811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151,01-200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12852765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200,01-250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77133"/>
                  </a:ext>
                </a:extLst>
              </a:tr>
              <a:tr h="2829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&gt;250,01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4852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119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229600" cy="720080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Macchine operatrici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 algn="just" fontAlgn="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Metodologia simile a trattrici e mietitrebbie, ma con accorgimenti per individuazione delle tipologie e base dati</a:t>
            </a:r>
            <a:endParaRPr lang="it-IT" sz="1200" dirty="0">
              <a:solidFill>
                <a:prstClr val="black"/>
              </a:solidFill>
            </a:endParaRPr>
          </a:p>
          <a:p>
            <a:pPr lvl="0" algn="just" fontAlgn="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Tipologie numerose e frammentate	   classificazione derivante da manuali meccanizzazione agricola e UNACOMA</a:t>
            </a:r>
          </a:p>
          <a:p>
            <a:pPr lvl="0" algn="just" fontAlgn="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Marche molto numerose           individuate le 3/5 marche più diffuse nel 2015, per ciascuna tipologia di attrezzatura (dati UNACOMA)</a:t>
            </a:r>
          </a:p>
          <a:p>
            <a:pPr lvl="0" algn="just" fontAlgn="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Acquisizione dei dati di listino, la loro elaborazione e l’indagine sulla </a:t>
            </a:r>
            <a:r>
              <a:rPr lang="it-IT" sz="2400" dirty="0" err="1">
                <a:solidFill>
                  <a:prstClr val="black"/>
                </a:solidFill>
              </a:rPr>
              <a:t>scontistica</a:t>
            </a:r>
            <a:r>
              <a:rPr lang="it-IT" sz="2400" dirty="0">
                <a:solidFill>
                  <a:prstClr val="black"/>
                </a:solidFill>
              </a:rPr>
              <a:t> – approccio analogo a trattrici e mietitrebbie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2276872"/>
            <a:ext cx="823031" cy="35359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3284984"/>
            <a:ext cx="823031" cy="353599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423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720080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Macchine operatrici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lnSpcReduction="10000"/>
          </a:bodyPr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it-IT" sz="3000" dirty="0">
                <a:solidFill>
                  <a:prstClr val="black"/>
                </a:solidFill>
              </a:rPr>
              <a:t>Le tipologie individuate: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Sollevatori telescopici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Vendemmiatrici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la lavorazione del terreno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la semina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la distribuzione di fertilizzanti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la difesa delle colture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la fienagione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l’alimentazione in stalla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l’irrigazione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Macchine per il trasporto</a:t>
            </a:r>
          </a:p>
          <a:p>
            <a:pPr lvl="1"/>
            <a:r>
              <a:rPr lang="it-IT" sz="2600" dirty="0" err="1">
                <a:solidFill>
                  <a:prstClr val="black"/>
                </a:solidFill>
              </a:rPr>
              <a:t>Falciatrinciacaricatrici</a:t>
            </a:r>
            <a:endParaRPr lang="it-IT" sz="2600" dirty="0">
              <a:solidFill>
                <a:prstClr val="black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120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Aggiornamento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Previsto un aggiornamento periodico delle tabelle dei costi unitari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Ogni anno, sarà effettuato un approfondimento sulle condizioni del mercato (analisi stampa specializzata, interviste, ecc.) 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Le conclusioni dell’indagine saranno documentate. In caso di variazioni sostanziali                 aggiornamento dei calcoli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L’intero procedimento (acquisizione dei prezzi dei listini, analisi dei dati, rilevazione del tassi di sconto, ecc.) sarà comunque ripetuto ogni due/tre anni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4077072"/>
            <a:ext cx="1080120" cy="406273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5808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Tempistica e utilizzo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Prevista la certificazione ai sensi dell’articolo 62.2 del regolamento 1305/2013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Per trattrici e mietitrebbie – dicembre 2016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Per macchine operatrici – primi mesi 2017 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Per le AdG che intenderanno utilizzare la metodologia come costo semplificato              modifica PSR + certificazione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Possibile un utilizzo come </a:t>
            </a:r>
            <a:r>
              <a:rPr lang="it-IT" sz="2400" i="1" dirty="0">
                <a:solidFill>
                  <a:prstClr val="black"/>
                </a:solidFill>
              </a:rPr>
              <a:t>prezziario di riferimento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Possibile estendere le attività ad altre categorie di investimenti (p.e. strutture fisse, impianti arborei) + richiesta da parte di alcune regioni attività su misura 1 – formazione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753847"/>
            <a:ext cx="823031" cy="353599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342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482453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it-IT" sz="32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32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b="0" dirty="0">
                <a:solidFill>
                  <a:prstClr val="black"/>
                </a:solidFill>
                <a:ea typeface="+mn-ea"/>
                <a:cs typeface="+mn-cs"/>
              </a:rPr>
              <a:t>GRAZIE PER L’ATTENZIONE</a:t>
            </a:r>
            <a:r>
              <a:rPr lang="it-IT" sz="32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32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b="0" dirty="0">
                <a:solidFill>
                  <a:prstClr val="black"/>
                </a:solidFill>
                <a:ea typeface="+mn-ea"/>
                <a:cs typeface="+mn-cs"/>
              </a:rPr>
              <a:t>Il Gruppo di lavoro RRN/</a:t>
            </a:r>
            <a:r>
              <a:rPr lang="it-IT" b="0" dirty="0" err="1">
                <a:solidFill>
                  <a:prstClr val="black"/>
                </a:solidFill>
                <a:ea typeface="+mn-ea"/>
                <a:cs typeface="+mn-cs"/>
              </a:rPr>
              <a:t>Ismea</a:t>
            </a:r>
            <a: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24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2000" b="0" dirty="0">
                <a:solidFill>
                  <a:prstClr val="black"/>
                </a:solidFill>
                <a:ea typeface="+mn-ea"/>
                <a:cs typeface="+mn-cs"/>
              </a:rPr>
              <a:t>Michele Carone, Roberto D’Auria, Stanislao Lepri, </a:t>
            </a:r>
            <a:br>
              <a:rPr lang="it-IT" sz="20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2000" b="0" dirty="0">
                <a:solidFill>
                  <a:prstClr val="black"/>
                </a:solidFill>
                <a:ea typeface="+mn-ea"/>
                <a:cs typeface="+mn-cs"/>
              </a:rPr>
              <a:t>Raffaele Oliviero, Maria Rita Tarricone, Francesco Trezza</a:t>
            </a:r>
            <a:br>
              <a:rPr lang="it-IT" sz="20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/>
            </a:r>
            <a:b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/>
            </a:r>
            <a:b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/>
            </a:r>
            <a:b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/>
            </a:r>
            <a:b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/>
            </a:r>
            <a:b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</a:br>
            <a:r>
              <a:rPr lang="it-IT" sz="1300" b="0" dirty="0">
                <a:solidFill>
                  <a:prstClr val="black"/>
                </a:solidFill>
                <a:highlight>
                  <a:srgbClr val="FFFF00"/>
                </a:highlight>
                <a:ea typeface="+mn-ea"/>
                <a:cs typeface="+mn-cs"/>
              </a:rPr>
              <a:t>					</a:t>
            </a:r>
            <a:r>
              <a:rPr lang="it-IT" sz="1800" b="0" dirty="0">
                <a:solidFill>
                  <a:prstClr val="black"/>
                </a:solidFill>
                <a:ea typeface="+mn-ea"/>
                <a:cs typeface="+mn-cs"/>
              </a:rPr>
              <a:t>Per informazioni e comunicazioni:</a:t>
            </a:r>
            <a:br>
              <a:rPr lang="it-IT" sz="1800" b="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b="0" dirty="0">
                <a:solidFill>
                  <a:prstClr val="black"/>
                </a:solidFill>
                <a:ea typeface="+mn-ea"/>
                <a:cs typeface="+mn-cs"/>
              </a:rPr>
              <a:t>			                   </a:t>
            </a:r>
            <a:r>
              <a:rPr lang="it-IT" sz="1800" b="0" dirty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m.tarricone@ismea.it</a:t>
            </a:r>
            <a:r>
              <a:rPr lang="it-IT" sz="1800" b="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1800" b="0" dirty="0">
                <a:solidFill>
                  <a:prstClr val="black"/>
                </a:solidFill>
                <a:ea typeface="+mn-ea"/>
                <a:cs typeface="+mn-cs"/>
              </a:rPr>
            </a:br>
            <a:endParaRPr lang="it-IT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64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Inquadramento del progetto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/>
            <a:r>
              <a:rPr lang="it-IT" sz="3000" dirty="0">
                <a:solidFill>
                  <a:prstClr val="black"/>
                </a:solidFill>
              </a:rPr>
              <a:t>Il programma RRN: suddiviso in tematiche e progetti</a:t>
            </a:r>
          </a:p>
          <a:p>
            <a:pPr lvl="0"/>
            <a:r>
              <a:rPr lang="it-IT" sz="3000" dirty="0">
                <a:solidFill>
                  <a:prstClr val="black"/>
                </a:solidFill>
              </a:rPr>
              <a:t>Tematica: Miglioramento della capacità amministrativa delle AdG dello sviluppo rurale</a:t>
            </a:r>
          </a:p>
          <a:p>
            <a:pPr lvl="0"/>
            <a:r>
              <a:rPr lang="it-IT" sz="3000" dirty="0">
                <a:solidFill>
                  <a:prstClr val="black"/>
                </a:solidFill>
              </a:rPr>
              <a:t>In questa tematica previsti da </a:t>
            </a:r>
            <a:r>
              <a:rPr lang="it-IT" sz="3000" dirty="0" err="1">
                <a:solidFill>
                  <a:prstClr val="black"/>
                </a:solidFill>
              </a:rPr>
              <a:t>Ismea</a:t>
            </a:r>
            <a:r>
              <a:rPr lang="it-IT" sz="3000" dirty="0">
                <a:solidFill>
                  <a:prstClr val="black"/>
                </a:solidFill>
              </a:rPr>
              <a:t> tre progetti: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Supporto alla strategia per la riduzione del tasso d’errore </a:t>
            </a:r>
            <a:r>
              <a:rPr lang="it-IT" sz="1900" dirty="0">
                <a:solidFill>
                  <a:prstClr val="black"/>
                </a:solidFill>
              </a:rPr>
              <a:t> (Raccolta e analisi audit)</a:t>
            </a:r>
          </a:p>
          <a:p>
            <a:pPr lvl="1"/>
            <a:r>
              <a:rPr lang="it-IT" sz="2600" dirty="0">
                <a:solidFill>
                  <a:prstClr val="black"/>
                </a:solidFill>
              </a:rPr>
              <a:t>Miglioramento del sistema di gestione dei PSR </a:t>
            </a:r>
            <a:r>
              <a:rPr lang="it-IT" sz="1900" dirty="0">
                <a:solidFill>
                  <a:prstClr val="black"/>
                </a:solidFill>
              </a:rPr>
              <a:t>(Progetto pilota)</a:t>
            </a:r>
            <a:endParaRPr lang="it-IT" sz="2600" dirty="0">
              <a:solidFill>
                <a:prstClr val="black"/>
              </a:solidFill>
            </a:endParaRPr>
          </a:p>
          <a:p>
            <a:pPr lvl="1"/>
            <a:r>
              <a:rPr lang="it-IT" sz="2600" b="1" dirty="0"/>
              <a:t>Supporto all’adozione dei costi semplificati nei PSR 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Attività realizzate nel 2016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lvl="0" indent="0">
              <a:buNone/>
            </a:pPr>
            <a:r>
              <a:rPr lang="it-IT" dirty="0">
                <a:solidFill>
                  <a:prstClr val="black"/>
                </a:solidFill>
              </a:rPr>
              <a:t>Tematica «capacità amministrativa»/ Progetto «costi semplificati»</a:t>
            </a:r>
          </a:p>
          <a:p>
            <a:pPr marL="0" lvl="0" indent="0">
              <a:buNone/>
            </a:pPr>
            <a:endParaRPr lang="it-IT" dirty="0">
              <a:solidFill>
                <a:prstClr val="black"/>
              </a:solidFill>
            </a:endParaRPr>
          </a:p>
          <a:p>
            <a:pPr marL="914400" lvl="1" indent="-514350">
              <a:buFont typeface="Arial" pitchFamily="34" charset="0"/>
              <a:buChar char="•"/>
            </a:pPr>
            <a:endParaRPr lang="it-IT" dirty="0">
              <a:solidFill>
                <a:prstClr val="black"/>
              </a:solidFill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Indagine OCS adottati nei PSR 2014-2020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Realizzazione di un seminario informativo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it-IT" b="1" dirty="0"/>
              <a:t>Proposta di metodologie di calcolo per alcune categorie di spesa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64" y="2348880"/>
            <a:ext cx="926672" cy="118272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56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La metodologia di calcolo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lvl="0" algn="just">
              <a:spcBef>
                <a:spcPts val="600"/>
              </a:spcBef>
              <a:spcAft>
                <a:spcPts val="1200"/>
              </a:spcAft>
            </a:pPr>
            <a:endParaRPr lang="it-IT" sz="2400" dirty="0">
              <a:solidFill>
                <a:prstClr val="black"/>
              </a:solidFill>
            </a:endParaRP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Categorie di spesa: macchine agricole – trattrici, mietitrebbiatrici e macchine operatrici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Tipo di costo semplificato: tabelle standard di costi unitari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Approccio metodologico: analisi statistica di dati di mercato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Reperimento e indagine statistica dei prezzi di listino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Indagine per individuare gli sconti mediamente applicati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Applicazione degli sconti e individuazione dei costi unitari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Certificazione e aggiornamento periodico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8916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3529" y="404664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I prezzi di listino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lvl="0" algn="just">
              <a:spcBef>
                <a:spcPts val="600"/>
              </a:spcBef>
              <a:spcAft>
                <a:spcPts val="1200"/>
              </a:spcAft>
            </a:pPr>
            <a:endParaRPr lang="it-IT" sz="2400" dirty="0">
              <a:solidFill>
                <a:prstClr val="black"/>
              </a:solidFill>
            </a:endParaRPr>
          </a:p>
          <a:p>
            <a:pPr lvl="0" algn="just">
              <a:spcBef>
                <a:spcPts val="600"/>
              </a:spcBef>
              <a:spcAft>
                <a:spcPts val="1200"/>
              </a:spcAft>
            </a:pPr>
            <a:r>
              <a:rPr lang="it-IT" sz="2400" dirty="0">
                <a:solidFill>
                  <a:prstClr val="black"/>
                </a:solidFill>
              </a:rPr>
              <a:t>Individuati con un’apposita indagine i prezzi di listino di: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Trattrici = </a:t>
            </a:r>
            <a:r>
              <a:rPr lang="it-IT" sz="2000" b="1" dirty="0">
                <a:solidFill>
                  <a:prstClr val="black"/>
                </a:solidFill>
              </a:rPr>
              <a:t>900 modelli </a:t>
            </a:r>
            <a:r>
              <a:rPr lang="it-IT" sz="2000" dirty="0">
                <a:solidFill>
                  <a:prstClr val="black"/>
                </a:solidFill>
              </a:rPr>
              <a:t>distinti in trattori specializzati (198 modelli),  </a:t>
            </a:r>
            <a:r>
              <a:rPr lang="it-IT" sz="2000" dirty="0" err="1">
                <a:solidFill>
                  <a:prstClr val="black"/>
                </a:solidFill>
              </a:rPr>
              <a:t>isodiametrici</a:t>
            </a:r>
            <a:r>
              <a:rPr lang="it-IT" sz="2000" dirty="0">
                <a:solidFill>
                  <a:prstClr val="black"/>
                </a:solidFill>
              </a:rPr>
              <a:t> (128), convenzionali (515), cingolati (59), di 29 marche diverse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Mietitrebbie = </a:t>
            </a:r>
            <a:r>
              <a:rPr lang="it-IT" sz="2000" b="1" dirty="0">
                <a:solidFill>
                  <a:prstClr val="black"/>
                </a:solidFill>
              </a:rPr>
              <a:t>174 modelli </a:t>
            </a:r>
            <a:r>
              <a:rPr lang="it-IT" sz="2000" dirty="0">
                <a:solidFill>
                  <a:prstClr val="black"/>
                </a:solidFill>
              </a:rPr>
              <a:t>distinti in mietitrebbie con testate grano-riso (91 modelli) e mais (83), di 6 marche diverse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Macchine operatrici = richiesti i prezzi di listino per categoria (macchine per la lavorazione del terreno, per la raccolta, ecc.) e tipo (p.e. aratri, erpici, ecc.) delle marche più rappresentative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it-IT" sz="2000" dirty="0">
                <a:solidFill>
                  <a:prstClr val="black"/>
                </a:solidFill>
              </a:rPr>
              <a:t>Per trattrici e mietitrebbie i dati sono pervenuti a </a:t>
            </a:r>
            <a:r>
              <a:rPr lang="it-IT" sz="2000" u="sng" dirty="0">
                <a:solidFill>
                  <a:prstClr val="black"/>
                </a:solidFill>
              </a:rPr>
              <a:t>inizio settembre</a:t>
            </a:r>
            <a:r>
              <a:rPr lang="it-IT" sz="2000" dirty="0">
                <a:solidFill>
                  <a:prstClr val="black"/>
                </a:solidFill>
              </a:rPr>
              <a:t>, per le macchine operatrici la consegna è prevista per </a:t>
            </a:r>
            <a:r>
              <a:rPr lang="it-IT" sz="2000" u="sng" dirty="0">
                <a:solidFill>
                  <a:prstClr val="black"/>
                </a:solidFill>
              </a:rPr>
              <a:t>inizio ottobre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284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00811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Caso delle trattrici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400600"/>
          </a:xfrm>
        </p:spPr>
        <p:txBody>
          <a:bodyPr/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Definite le </a:t>
            </a:r>
            <a:r>
              <a:rPr lang="it-IT" sz="2400" b="1" dirty="0">
                <a:solidFill>
                  <a:prstClr val="black"/>
                </a:solidFill>
              </a:rPr>
              <a:t>tipologie</a:t>
            </a:r>
            <a:r>
              <a:rPr lang="it-IT" sz="2400" dirty="0">
                <a:solidFill>
                  <a:prstClr val="black"/>
                </a:solidFill>
              </a:rPr>
              <a:t> principali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Definito il </a:t>
            </a:r>
            <a:r>
              <a:rPr lang="it-IT" sz="2400" b="1" dirty="0">
                <a:solidFill>
                  <a:prstClr val="black"/>
                </a:solidFill>
              </a:rPr>
              <a:t>parametro di riferimento </a:t>
            </a:r>
            <a:r>
              <a:rPr lang="it-IT" sz="2400" dirty="0">
                <a:solidFill>
                  <a:prstClr val="black"/>
                </a:solidFill>
              </a:rPr>
              <a:t>(potenza / KW)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Individuate, tramite un’analisi empirica, le </a:t>
            </a:r>
            <a:r>
              <a:rPr lang="it-IT" sz="2400" b="1" dirty="0">
                <a:solidFill>
                  <a:prstClr val="black"/>
                </a:solidFill>
              </a:rPr>
              <a:t>variabili che influenzano il prezzo</a:t>
            </a:r>
            <a:r>
              <a:rPr lang="it-IT" sz="2400" dirty="0">
                <a:solidFill>
                  <a:prstClr val="black"/>
                </a:solidFill>
              </a:rPr>
              <a:t> per ciascuna tipologia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98" y="2780928"/>
            <a:ext cx="7855374" cy="3468222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012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0222" y="620688"/>
            <a:ext cx="8229600" cy="720080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Trattrici : le variabili individuate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2114550" lvl="5" indent="-342900" algn="just"/>
            <a:r>
              <a:rPr lang="it-IT" sz="2400" dirty="0">
                <a:solidFill>
                  <a:prstClr val="black"/>
                </a:solidFill>
              </a:rPr>
              <a:t>Tipo di protezione</a:t>
            </a:r>
          </a:p>
          <a:p>
            <a:pPr marL="2571750" lvl="6" indent="-342900" algn="just">
              <a:buFont typeface="Wingdings" panose="05000000000000000000" pitchFamily="2" charset="2"/>
              <a:buChar char="Ø"/>
            </a:pPr>
            <a:r>
              <a:rPr lang="it-IT" sz="1700" dirty="0">
                <a:solidFill>
                  <a:prstClr val="black"/>
                </a:solidFill>
              </a:rPr>
              <a:t>Arco/Telaio</a:t>
            </a:r>
          </a:p>
          <a:p>
            <a:pPr marL="2571750" lvl="6" indent="-342900" algn="just">
              <a:buFont typeface="Wingdings" panose="05000000000000000000" pitchFamily="2" charset="2"/>
              <a:buChar char="Ø"/>
            </a:pPr>
            <a:r>
              <a:rPr lang="it-IT" sz="1700" dirty="0">
                <a:solidFill>
                  <a:prstClr val="black"/>
                </a:solidFill>
              </a:rPr>
              <a:t>Cabina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7</a:t>
            </a:fld>
            <a:endParaRPr lang="it-IT"/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3385714700"/>
              </p:ext>
            </p:extLst>
          </p:nvPr>
        </p:nvGraphicFramePr>
        <p:xfrm>
          <a:off x="683568" y="1397000"/>
          <a:ext cx="7848872" cy="495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Analisi statistica dei dati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Individuate </a:t>
            </a:r>
            <a:r>
              <a:rPr lang="it-IT" sz="2400" b="1" dirty="0">
                <a:solidFill>
                  <a:prstClr val="black"/>
                </a:solidFill>
              </a:rPr>
              <a:t>15 classi </a:t>
            </a:r>
            <a:r>
              <a:rPr lang="it-IT" sz="2400" dirty="0">
                <a:solidFill>
                  <a:prstClr val="black"/>
                </a:solidFill>
              </a:rPr>
              <a:t>di trattrici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Effettuata interpolazione – polinomiale di quarto ordine – per ciascuna classe, per esempio: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01" y="2584846"/>
            <a:ext cx="8083997" cy="3566469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29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648072"/>
          </a:xfrm>
        </p:spPr>
        <p:txBody>
          <a:bodyPr/>
          <a:lstStyle/>
          <a:p>
            <a:r>
              <a:rPr lang="it-IT" dirty="0">
                <a:solidFill>
                  <a:prstClr val="black"/>
                </a:solidFill>
              </a:rPr>
              <a:t>Analisi statistica dei dati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199" y="1052736"/>
            <a:ext cx="8229600" cy="5616624"/>
          </a:xfrm>
        </p:spPr>
        <p:txBody>
          <a:bodyPr>
            <a:normAutofit lnSpcReduction="10000"/>
          </a:bodyPr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it-IT" sz="2600" dirty="0">
                <a:solidFill>
                  <a:prstClr val="black"/>
                </a:solidFill>
              </a:rPr>
              <a:t>Risultato: per ciascuna classe, tabella UCS per</a:t>
            </a:r>
            <a:r>
              <a:rPr lang="it-IT" sz="2600" i="1" dirty="0">
                <a:solidFill>
                  <a:prstClr val="black"/>
                </a:solidFill>
              </a:rPr>
              <a:t> </a:t>
            </a:r>
            <a:r>
              <a:rPr lang="it-IT" sz="2600" i="1" dirty="0" err="1">
                <a:solidFill>
                  <a:prstClr val="black"/>
                </a:solidFill>
              </a:rPr>
              <a:t>range</a:t>
            </a:r>
            <a:r>
              <a:rPr lang="it-IT" sz="2600" i="1" dirty="0">
                <a:solidFill>
                  <a:prstClr val="black"/>
                </a:solidFill>
              </a:rPr>
              <a:t> </a:t>
            </a:r>
            <a:r>
              <a:rPr lang="it-IT" sz="2600" dirty="0">
                <a:solidFill>
                  <a:prstClr val="black"/>
                </a:solidFill>
              </a:rPr>
              <a:t>di potenza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2600" dirty="0">
                <a:solidFill>
                  <a:prstClr val="black"/>
                </a:solidFill>
              </a:rPr>
              <a:t>Costo unitario: calcolato sul valore medio del </a:t>
            </a:r>
            <a:r>
              <a:rPr lang="it-IT" sz="2600" i="1" dirty="0" err="1">
                <a:solidFill>
                  <a:prstClr val="black"/>
                </a:solidFill>
              </a:rPr>
              <a:t>range</a:t>
            </a:r>
            <a:r>
              <a:rPr lang="it-IT" sz="2600" dirty="0">
                <a:solidFill>
                  <a:prstClr val="black"/>
                </a:solidFill>
              </a:rPr>
              <a:t> (p.e. 70,01-80 KW = 75 KW)</a:t>
            </a: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400" dirty="0"/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it-IT" sz="2400" dirty="0"/>
              <a:t>Risultato </a:t>
            </a:r>
            <a:r>
              <a:rPr lang="it-IT" sz="2400" u="sng" dirty="0"/>
              <a:t>intermedio</a:t>
            </a:r>
            <a:r>
              <a:rPr lang="it-IT" sz="2400" dirty="0"/>
              <a:t>: a questo occorre applicare il tasso di sconto medio rilevato tramite l’</a:t>
            </a:r>
            <a:r>
              <a:rPr lang="it-IT" sz="2400" b="1" dirty="0"/>
              <a:t>indagine sulla </a:t>
            </a:r>
            <a:r>
              <a:rPr lang="it-IT" sz="2400" b="1" dirty="0" err="1"/>
              <a:t>scontistica</a:t>
            </a:r>
            <a:endParaRPr lang="it-IT" sz="2400" b="1" dirty="0"/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it-IT" sz="2600" dirty="0">
              <a:solidFill>
                <a:prstClr val="black"/>
              </a:solidFill>
            </a:endParaRPr>
          </a:p>
          <a:p>
            <a:pPr marL="0" lvl="1" indent="0" algn="just">
              <a:buNone/>
            </a:pPr>
            <a:endParaRPr lang="it-IT" sz="2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Ovale 4"/>
          <p:cNvSpPr/>
          <p:nvPr/>
        </p:nvSpPr>
        <p:spPr>
          <a:xfrm>
            <a:off x="5220072" y="3897052"/>
            <a:ext cx="432048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/>
          <p:cNvSpPr/>
          <p:nvPr/>
        </p:nvSpPr>
        <p:spPr>
          <a:xfrm>
            <a:off x="7668344" y="3068960"/>
            <a:ext cx="1316832" cy="108012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Risultato analisi dei dati</a:t>
            </a:r>
          </a:p>
        </p:txBody>
      </p:sp>
      <p:cxnSp>
        <p:nvCxnSpPr>
          <p:cNvPr id="9" name="Connettore 2 8"/>
          <p:cNvCxnSpPr/>
          <p:nvPr/>
        </p:nvCxnSpPr>
        <p:spPr>
          <a:xfrm flipV="1">
            <a:off x="5652120" y="3573016"/>
            <a:ext cx="1944216" cy="432048"/>
          </a:xfrm>
          <a:prstGeom prst="straightConnector1">
            <a:avLst/>
          </a:prstGeom>
          <a:ln w="412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9976-9A2C-4A20-8236-631D3954C9CF}" type="slidenum">
              <a:rPr lang="it-IT" smtClean="0"/>
              <a:pPr/>
              <a:t>9</a:t>
            </a:fld>
            <a:endParaRPr lang="it-IT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361900"/>
              </p:ext>
            </p:extLst>
          </p:nvPr>
        </p:nvGraphicFramePr>
        <p:xfrm>
          <a:off x="2123728" y="2636912"/>
          <a:ext cx="4968553" cy="2952328"/>
        </p:xfrm>
        <a:graphic>
          <a:graphicData uri="http://schemas.openxmlformats.org/drawingml/2006/table">
            <a:tbl>
              <a:tblPr/>
              <a:tblGrid>
                <a:gridCol w="1598167">
                  <a:extLst>
                    <a:ext uri="{9D8B030D-6E8A-4147-A177-3AD203B41FA5}">
                      <a16:colId xmlns:a16="http://schemas.microsoft.com/office/drawing/2014/main" xmlns="" val="1230452126"/>
                    </a:ext>
                  </a:extLst>
                </a:gridCol>
                <a:gridCol w="1123462">
                  <a:extLst>
                    <a:ext uri="{9D8B030D-6E8A-4147-A177-3AD203B41FA5}">
                      <a16:colId xmlns:a16="http://schemas.microsoft.com/office/drawing/2014/main" xmlns="" val="252366559"/>
                    </a:ext>
                  </a:extLst>
                </a:gridCol>
                <a:gridCol w="1123462">
                  <a:extLst>
                    <a:ext uri="{9D8B030D-6E8A-4147-A177-3AD203B41FA5}">
                      <a16:colId xmlns:a16="http://schemas.microsoft.com/office/drawing/2014/main" xmlns="" val="1576765430"/>
                    </a:ext>
                  </a:extLst>
                </a:gridCol>
                <a:gridCol w="1123462">
                  <a:extLst>
                    <a:ext uri="{9D8B030D-6E8A-4147-A177-3AD203B41FA5}">
                      <a16:colId xmlns:a16="http://schemas.microsoft.com/office/drawing/2014/main" xmlns="" val="961258105"/>
                    </a:ext>
                  </a:extLst>
                </a:gridCol>
              </a:tblGrid>
              <a:tr h="48443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Descrizione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 di potenza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Costo unitario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Unità di misura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91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22020604"/>
                  </a:ext>
                </a:extLst>
              </a:tr>
              <a:tr h="246789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Trattori convenzionali cabinati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1764838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50-60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3718865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60,01-70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8692294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70,01-80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2653321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80,01-90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0762536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90,01-100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16299198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100,01-150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31239252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151,01-200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5297352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200,01-250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€/Kw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9988841"/>
                  </a:ext>
                </a:extLst>
              </a:tr>
              <a:tr h="2467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&gt;250,01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91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4120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3740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1023</Words>
  <Application>Microsoft Office PowerPoint</Application>
  <PresentationFormat>Presentazione su schermo (4:3)</PresentationFormat>
  <Paragraphs>208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Tema di Office</vt:lpstr>
      <vt:lpstr>I costi semplificati nei Programmi di sviluppo rurale 2014-2020  Proposta di metodologia per le macchine agricole </vt:lpstr>
      <vt:lpstr>Inquadramento del progetto</vt:lpstr>
      <vt:lpstr>Attività realizzate nel 2016</vt:lpstr>
      <vt:lpstr>La metodologia di calcolo</vt:lpstr>
      <vt:lpstr>I prezzi di listino</vt:lpstr>
      <vt:lpstr>Caso delle trattrici </vt:lpstr>
      <vt:lpstr>Trattrici : le variabili individuate</vt:lpstr>
      <vt:lpstr>Analisi statistica dei dati</vt:lpstr>
      <vt:lpstr>Analisi statistica dei dati</vt:lpstr>
      <vt:lpstr>Indagine sulla scontistica (1)</vt:lpstr>
      <vt:lpstr>Indagine sulla scontistica (2)</vt:lpstr>
      <vt:lpstr>Tabella UCS definitiva</vt:lpstr>
      <vt:lpstr>Macchine operatrici (1)</vt:lpstr>
      <vt:lpstr>Macchine operatrici (2)</vt:lpstr>
      <vt:lpstr>Aggiornamento</vt:lpstr>
      <vt:lpstr>Tempistica e utilizzo</vt:lpstr>
      <vt:lpstr> GRAZIE PER L’ATTENZIONE   Il Gruppo di lavoro RRN/Ismea Michele Carone, Roberto D’Auria, Stanislao Lepri,  Raffaele Oliviero, Maria Rita Tarricone, Francesco Trezza           Per informazioni e comunicazioni:                       m.tarricone@ismea.it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Roberta Ruberto</dc:creator>
  <cp:lastModifiedBy>Tarricone Maria Rita</cp:lastModifiedBy>
  <cp:revision>29</cp:revision>
  <cp:lastPrinted>2016-09-27T11:14:54Z</cp:lastPrinted>
  <dcterms:created xsi:type="dcterms:W3CDTF">2016-04-18T09:07:50Z</dcterms:created>
  <dcterms:modified xsi:type="dcterms:W3CDTF">2016-09-28T12:24:05Z</dcterms:modified>
</cp:coreProperties>
</file>